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6" autoAdjust="0"/>
    <p:restoredTop sz="94660"/>
  </p:normalViewPr>
  <p:slideViewPr>
    <p:cSldViewPr snapToGrid="0">
      <p:cViewPr varScale="1">
        <p:scale>
          <a:sx n="38" d="100"/>
          <a:sy n="38" d="100"/>
        </p:scale>
        <p:origin x="53" y="10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83A900-B43C-32CD-44E9-0A0980DC6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872929B-4188-B82E-C484-F5E08055B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EDE6759-B7D3-09C9-93B5-CC81AD72C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255127D-9A37-5D81-69D9-6C06B1356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94F8BC2-71F4-07FB-B1FB-B9777DF33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8240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E61605-32B4-1C95-8A2C-0FC23D00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0859002-FBC5-DF7E-017E-3A52A0501B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9A42A74-C1C1-09C8-4CCD-6BE9CBD69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C68A09-0AA0-B184-F686-3DC8D9E3A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6B7C03D-0106-3392-FFED-720A27F90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8633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D034880-87F1-5166-8E58-5819121ECD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FF78FA6-E925-9CDC-C8F2-8820DAB17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81E33E2-D92A-346E-09CD-9BB0A9C07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54480F-9657-B98D-2316-978EED27F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AC70A7-7EDA-5F4C-4537-FA6FC553C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4346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C62A83-3D32-46EA-747F-508E67286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72F9856-8BF0-990D-1D93-2FCECE6D1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90317EF-81BC-EF05-FC6A-C88DD28C4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B75C20-8DFB-068E-3FF7-365E54B0A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AC960F-7920-7B60-543A-7D5B02459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326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47FF7C-85C3-355B-2816-37D6AEF1A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7BAC72-2167-F5FB-D820-D285C0131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9EDA2E-24BF-7EDE-91DA-F5444ABF8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A4186A-4954-DB1F-A0FF-94AA75D8B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63E56B3-B72A-2E16-457E-A101D51D6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2069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EB3AEC-E8B8-B62C-CC3A-279F82B06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E2CC460-6F40-A9BA-ECFF-1C34F6E26D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8B4614B-D801-8AC7-877E-58160137D0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C17C6B7-97FC-B303-3E76-AB4C9F5A7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4AA9B55-1855-50AA-FDF7-C7BF704E6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47CFC70-7AF4-F422-C3F7-8BF2CF160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44462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C57FA9-7004-C6C8-5CD2-1B3E7D02F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5520616-E343-0097-A65E-917882476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45ABE41-CC16-0588-F0D8-D1938C3A6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49278B6-B5D2-D68B-09BB-F90E4C24DE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CF650353-5F8C-3076-8057-90A6D3B927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D949343-6246-3F71-C0EF-03AB7A76F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92BC3D8-630C-1A58-4867-B123283A4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CCD26C3-CCB1-1599-78B0-DD7360E2B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1393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6AF15B-586D-CCB4-E614-D9AB18E3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1511510-DE72-E51E-29DE-9547B9F1A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AE37CCE-BCB4-DFED-05D1-E71D01603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6B2D3A4-DF07-F561-AF6E-5DA95B7B9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3980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C898A03-6450-1179-889F-04200D69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34FEA0A-20CB-BBA9-F706-AE48857B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B1E1A88-CFF6-A879-1CCC-756734E80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35806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D8CFE-AA89-00D9-ED5A-1A488DA34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6532383-3060-3567-5041-7BD77A4E3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A49DB41-3B45-4F9D-9D36-22C0F757A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CE22328-E7A9-0776-16AD-63A9AB0E5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834BF7F-7AAA-6E71-634B-41C796E6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AA45244-6357-C77D-624F-BBBEE9C44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2697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CC8123-918B-DF70-6787-94633C6AB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755AB45-5B10-5101-201C-DE5BB39386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E25C707-0BCA-5DB8-F2ED-BCC254AE35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41D3F47-FCF7-D27F-5A7F-478252AB5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7464D84-94A5-3D26-DACE-A44582567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A1AD1B5-8F0E-1212-905B-31BB9B7C0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3998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DC802BA-E3CA-F2CC-D209-38BBE65E0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A0FE287-21DF-0F99-4AD0-89A26E30F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C9C770B-7309-4A3F-33E5-902965504F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1F74F-8CBA-4894-BB84-71DF11191A8F}" type="datetimeFigureOut">
              <a:rPr kumimoji="1" lang="ja-JP" altLang="en-US" smtClean="0"/>
              <a:t>2024/2/16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8524454-564C-9EE7-50FF-B738FB48EA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555D460-C3DC-67B0-7187-2F48F72F7B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F06C6-DD79-42FE-A7E3-C01FA702C60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7861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353529F-D8A0-B80A-6251-48EBE56E4BC3}"/>
              </a:ext>
            </a:extLst>
          </p:cNvPr>
          <p:cNvSpPr txBox="1"/>
          <p:nvPr/>
        </p:nvSpPr>
        <p:spPr>
          <a:xfrm>
            <a:off x="162561" y="4195928"/>
            <a:ext cx="51003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100" dirty="0"/>
              <a:t>名前　　：野村 拓巳</a:t>
            </a:r>
            <a:r>
              <a:rPr kumimoji="1" lang="en-US" altLang="ja-JP" sz="2100" dirty="0"/>
              <a:t>(</a:t>
            </a:r>
            <a:r>
              <a:rPr kumimoji="1" lang="ja-JP" altLang="en-US" sz="2100" dirty="0"/>
              <a:t>ノムラ タクミ</a:t>
            </a:r>
            <a:r>
              <a:rPr kumimoji="1" lang="en-US" altLang="ja-JP" sz="2100" dirty="0"/>
              <a:t>)</a:t>
            </a:r>
          </a:p>
          <a:p>
            <a:endParaRPr kumimoji="1" lang="en-US" altLang="ja-JP" sz="2100" dirty="0"/>
          </a:p>
          <a:p>
            <a:r>
              <a:rPr lang="ja-JP" altLang="en-US" sz="2100" dirty="0"/>
              <a:t>所属　　：ＨＡＬ東京ゲーム４年制学科</a:t>
            </a:r>
            <a:endParaRPr lang="en-US" altLang="ja-JP" sz="2100" dirty="0"/>
          </a:p>
          <a:p>
            <a:r>
              <a:rPr lang="ja-JP" altLang="en-US" sz="2100" dirty="0"/>
              <a:t>　　　　　ゲーム制作コース３年</a:t>
            </a:r>
            <a:endParaRPr lang="en-US" altLang="ja-JP" sz="2100" dirty="0"/>
          </a:p>
          <a:p>
            <a:endParaRPr kumimoji="1" lang="en-US" altLang="ja-JP" sz="2100" dirty="0"/>
          </a:p>
          <a:p>
            <a:r>
              <a:rPr lang="ja-JP" altLang="en-US" sz="2100" dirty="0"/>
              <a:t>志望職種：ゲームプログラマー</a:t>
            </a:r>
            <a:endParaRPr kumimoji="1" lang="en-US" altLang="ja-JP" sz="2100" dirty="0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F4F1F000-076B-7DBA-6A51-2106B0B9F2A6}"/>
              </a:ext>
            </a:extLst>
          </p:cNvPr>
          <p:cNvGrpSpPr/>
          <p:nvPr/>
        </p:nvGrpSpPr>
        <p:grpSpPr>
          <a:xfrm>
            <a:off x="5150733" y="3384205"/>
            <a:ext cx="6937094" cy="3311236"/>
            <a:chOff x="5150733" y="4236334"/>
            <a:chExt cx="6937094" cy="2621666"/>
          </a:xfrm>
        </p:grpSpPr>
        <p:sp>
          <p:nvSpPr>
            <p:cNvPr id="6" name="四角形: 角を丸くする 5">
              <a:extLst>
                <a:ext uri="{FF2B5EF4-FFF2-40B4-BE49-F238E27FC236}">
                  <a16:creationId xmlns:a16="http://schemas.microsoft.com/office/drawing/2014/main" id="{50E8763F-F22B-2378-8C2D-CB9A9F8E12F1}"/>
                </a:ext>
              </a:extLst>
            </p:cNvPr>
            <p:cNvSpPr/>
            <p:nvPr/>
          </p:nvSpPr>
          <p:spPr>
            <a:xfrm>
              <a:off x="5150733" y="4236334"/>
              <a:ext cx="6937094" cy="262166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E34495D0-1183-BE00-C90F-E1490C2902ED}"/>
                </a:ext>
              </a:extLst>
            </p:cNvPr>
            <p:cNvSpPr txBox="1"/>
            <p:nvPr/>
          </p:nvSpPr>
          <p:spPr>
            <a:xfrm>
              <a:off x="5323973" y="4294615"/>
              <a:ext cx="6736848" cy="248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b="1" spc="600" dirty="0">
                  <a:solidFill>
                    <a:schemeClr val="bg1"/>
                  </a:solidFill>
                </a:rPr>
                <a:t>免許・資格・受賞歴</a:t>
              </a:r>
              <a:endParaRPr kumimoji="1" lang="en-US" altLang="ja-JP" b="1" spc="600" dirty="0">
                <a:solidFill>
                  <a:schemeClr val="bg1"/>
                </a:solidFill>
              </a:endParaRPr>
            </a:p>
            <a:p>
              <a:r>
                <a:rPr kumimoji="1" lang="en-US" altLang="ja-JP" sz="1200" dirty="0">
                  <a:solidFill>
                    <a:schemeClr val="bg1"/>
                  </a:solidFill>
                </a:rPr>
                <a:t>2016</a:t>
              </a:r>
              <a:r>
                <a:rPr kumimoji="1"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kumimoji="1" lang="en-US" altLang="ja-JP" sz="1200" dirty="0">
                  <a:solidFill>
                    <a:schemeClr val="bg1"/>
                  </a:solidFill>
                </a:rPr>
                <a:t>5</a:t>
              </a:r>
              <a:r>
                <a:rPr kumimoji="1" lang="ja-JP" altLang="en-US" sz="1200" dirty="0">
                  <a:solidFill>
                    <a:schemeClr val="bg1"/>
                  </a:solidFill>
                </a:rPr>
                <a:t>月　</a:t>
              </a:r>
              <a:r>
                <a:rPr lang="ja-JP" altLang="en-US" sz="1200" dirty="0">
                  <a:solidFill>
                    <a:schemeClr val="bg1"/>
                  </a:solidFill>
                </a:rPr>
                <a:t>第</a:t>
              </a:r>
              <a:r>
                <a:rPr lang="en-US" altLang="ja-JP" sz="1200" dirty="0">
                  <a:solidFill>
                    <a:schemeClr val="bg1"/>
                  </a:solidFill>
                </a:rPr>
                <a:t>17</a:t>
              </a:r>
              <a:r>
                <a:rPr lang="ja-JP" altLang="en-US" sz="1200" dirty="0">
                  <a:solidFill>
                    <a:schemeClr val="bg1"/>
                  </a:solidFill>
                </a:rPr>
                <a:t>回</a:t>
              </a:r>
              <a:r>
                <a:rPr kumimoji="1" lang="ja-JP" altLang="en-US" sz="1200" dirty="0">
                  <a:solidFill>
                    <a:schemeClr val="bg1"/>
                  </a:solidFill>
                </a:rPr>
                <a:t>毎日パソコン入力コンクール秋季大会　</a:t>
              </a:r>
              <a:r>
                <a:rPr lang="ja-JP" altLang="en-US" sz="1200" dirty="0">
                  <a:solidFill>
                    <a:schemeClr val="bg1"/>
                  </a:solidFill>
                </a:rPr>
                <a:t>第</a:t>
              </a:r>
              <a:r>
                <a:rPr lang="en-US" altLang="ja-JP" sz="1200" dirty="0">
                  <a:solidFill>
                    <a:schemeClr val="bg1"/>
                  </a:solidFill>
                </a:rPr>
                <a:t>5</a:t>
              </a:r>
              <a:r>
                <a:rPr lang="ja-JP" altLang="en-US" sz="1200" dirty="0">
                  <a:solidFill>
                    <a:schemeClr val="bg1"/>
                  </a:solidFill>
                </a:rPr>
                <a:t>部</a:t>
              </a:r>
              <a:r>
                <a:rPr kumimoji="1" lang="ja-JP" altLang="en-US" sz="1200" dirty="0">
                  <a:solidFill>
                    <a:schemeClr val="bg1"/>
                  </a:solidFill>
                </a:rPr>
                <a:t>和文</a:t>
              </a:r>
              <a:r>
                <a:rPr lang="ja-JP" altLang="en-US" sz="1200" dirty="0">
                  <a:solidFill>
                    <a:schemeClr val="bg1"/>
                  </a:solidFill>
                </a:rPr>
                <a:t>Ａ　準１級　合格</a:t>
              </a:r>
              <a:endParaRPr kumimoji="1"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2018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9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全国商業高等学校協会主催　情報処理検定　第１級　ビジネス情報部門　合格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2018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9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全国商業高等学校協会主催　情報処理検定　第１級　プログラミング部門　合格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2019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5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基本情報技術者試験　合格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2019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7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 </a:t>
              </a:r>
              <a:r>
                <a:rPr lang="en-US" altLang="ja-JP" sz="1200" dirty="0">
                  <a:solidFill>
                    <a:schemeClr val="bg1"/>
                  </a:solidFill>
                </a:rPr>
                <a:t>IT</a:t>
              </a:r>
              <a:r>
                <a:rPr lang="ja-JP" altLang="en-US" sz="1200" dirty="0">
                  <a:solidFill>
                    <a:schemeClr val="bg1"/>
                  </a:solidFill>
                </a:rPr>
                <a:t>パスポート試験　合格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2021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5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普通自動車第一種運転免許　取得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2021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7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文部科学省後援　情報検定　情報活用試験１級　合格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2021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</a:t>
              </a:r>
              <a:r>
                <a:rPr lang="en-US" altLang="ja-JP" sz="1200" dirty="0">
                  <a:solidFill>
                    <a:schemeClr val="bg1"/>
                  </a:solidFill>
                </a:rPr>
                <a:t>10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文部科学省後援　情報検定　情報システム試験　プログラマ認定　取得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2022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</a:t>
              </a:r>
              <a:r>
                <a:rPr lang="en-US" altLang="ja-JP" sz="1200" dirty="0">
                  <a:solidFill>
                    <a:schemeClr val="bg1"/>
                  </a:solidFill>
                </a:rPr>
                <a:t>10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文部科学省後援　情報検定　情報システム試験　システムエンジニア認定　取得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2023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8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</a:t>
              </a:r>
              <a:r>
                <a:rPr lang="en-US" altLang="ja-JP" sz="1200" dirty="0">
                  <a:solidFill>
                    <a:schemeClr val="bg1"/>
                  </a:solidFill>
                </a:rPr>
                <a:t>CG</a:t>
              </a:r>
              <a:r>
                <a:rPr lang="ja-JP" altLang="en-US" sz="1200" dirty="0">
                  <a:solidFill>
                    <a:schemeClr val="bg1"/>
                  </a:solidFill>
                </a:rPr>
                <a:t>エンジニア検定　エキスパート　合格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2023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8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画像処理検定　ベーシック　合格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2024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1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</a:t>
              </a:r>
              <a:r>
                <a:rPr lang="en-US" altLang="ja-JP" sz="1200" dirty="0">
                  <a:solidFill>
                    <a:schemeClr val="bg1"/>
                  </a:solidFill>
                </a:rPr>
                <a:t>Unity Certified Associate: Programmer</a:t>
              </a:r>
              <a:r>
                <a:rPr lang="ja-JP" altLang="en-US" sz="1200" dirty="0">
                  <a:solidFill>
                    <a:schemeClr val="bg1"/>
                  </a:solidFill>
                </a:rPr>
                <a:t>　合格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2022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  </a:t>
              </a:r>
              <a:r>
                <a:rPr lang="en-US" altLang="ja-JP" sz="1200" dirty="0">
                  <a:solidFill>
                    <a:schemeClr val="bg1"/>
                  </a:solidFill>
                </a:rPr>
                <a:t>3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進級制作展　プログラミング力賞　受賞</a:t>
              </a:r>
              <a:endParaRPr lang="en-US" altLang="ja-JP" sz="1200" dirty="0">
                <a:solidFill>
                  <a:schemeClr val="bg1"/>
                </a:solidFill>
              </a:endParaRPr>
            </a:p>
            <a:p>
              <a:r>
                <a:rPr lang="en-US" altLang="ja-JP" sz="1200" dirty="0">
                  <a:solidFill>
                    <a:schemeClr val="bg1"/>
                  </a:solidFill>
                </a:rPr>
                <a:t>2023</a:t>
              </a:r>
              <a:r>
                <a:rPr lang="ja-JP" altLang="en-US" sz="1200" dirty="0">
                  <a:solidFill>
                    <a:schemeClr val="bg1"/>
                  </a:solidFill>
                </a:rPr>
                <a:t>年</a:t>
              </a:r>
              <a:r>
                <a:rPr lang="en-US" altLang="ja-JP" sz="1200" dirty="0">
                  <a:solidFill>
                    <a:schemeClr val="bg1"/>
                  </a:solidFill>
                </a:rPr>
                <a:t>10</a:t>
              </a:r>
              <a:r>
                <a:rPr lang="ja-JP" altLang="en-US" sz="1200" dirty="0">
                  <a:solidFill>
                    <a:schemeClr val="bg1"/>
                  </a:solidFill>
                </a:rPr>
                <a:t>月　夏の３</a:t>
              </a:r>
              <a:r>
                <a:rPr lang="en-US" altLang="ja-JP" sz="1200" dirty="0">
                  <a:solidFill>
                    <a:schemeClr val="bg1"/>
                  </a:solidFill>
                </a:rPr>
                <a:t>D</a:t>
              </a:r>
              <a:r>
                <a:rPr lang="ja-JP" altLang="en-US" sz="1200" dirty="0">
                  <a:solidFill>
                    <a:schemeClr val="bg1"/>
                  </a:solidFill>
                </a:rPr>
                <a:t>ゲーム閣内コンテスト　技術力賞　受賞</a:t>
              </a:r>
              <a:endParaRPr lang="en-US" altLang="ja-JP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グループ化 68">
            <a:extLst>
              <a:ext uri="{FF2B5EF4-FFF2-40B4-BE49-F238E27FC236}">
                <a16:creationId xmlns:a16="http://schemas.microsoft.com/office/drawing/2014/main" id="{019855EC-D6EC-BEF1-DDC2-7C3F7EEAB75F}"/>
              </a:ext>
            </a:extLst>
          </p:cNvPr>
          <p:cNvGrpSpPr/>
          <p:nvPr/>
        </p:nvGrpSpPr>
        <p:grpSpPr>
          <a:xfrm>
            <a:off x="320292" y="243840"/>
            <a:ext cx="3309906" cy="3309906"/>
            <a:chOff x="2135140" y="3053948"/>
            <a:chExt cx="1358359" cy="1358359"/>
          </a:xfrm>
        </p:grpSpPr>
        <p:sp>
          <p:nvSpPr>
            <p:cNvPr id="70" name="楕円 69" descr="スーツを着た男性&#10;&#10;自動的に生成された説明">
              <a:extLst>
                <a:ext uri="{FF2B5EF4-FFF2-40B4-BE49-F238E27FC236}">
                  <a16:creationId xmlns:a16="http://schemas.microsoft.com/office/drawing/2014/main" id="{4B3F2E8C-58B6-6BCC-77D1-19D214FE1F69}"/>
                </a:ext>
              </a:extLst>
            </p:cNvPr>
            <p:cNvSpPr/>
            <p:nvPr/>
          </p:nvSpPr>
          <p:spPr>
            <a:xfrm>
              <a:off x="2135140" y="3053948"/>
              <a:ext cx="1358359" cy="1358359"/>
            </a:xfrm>
            <a:prstGeom prst="ellipse">
              <a:avLst/>
            </a:pr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t="-17000" b="-17000"/>
              </a:stretch>
            </a:blip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tint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ja-JP" altLang="en-US"/>
            </a:p>
          </p:txBody>
        </p:sp>
        <p:sp>
          <p:nvSpPr>
            <p:cNvPr id="71" name="フリーフォーム: 図形 70">
              <a:extLst>
                <a:ext uri="{FF2B5EF4-FFF2-40B4-BE49-F238E27FC236}">
                  <a16:creationId xmlns:a16="http://schemas.microsoft.com/office/drawing/2014/main" id="{D8199D9F-66E3-8F6C-94A4-0BFD436CED21}"/>
                </a:ext>
              </a:extLst>
            </p:cNvPr>
            <p:cNvSpPr/>
            <p:nvPr/>
          </p:nvSpPr>
          <p:spPr>
            <a:xfrm>
              <a:off x="2379645" y="3775237"/>
              <a:ext cx="869350" cy="448258"/>
            </a:xfrm>
            <a:custGeom>
              <a:avLst/>
              <a:gdLst>
                <a:gd name="connsiteX0" fmla="*/ 0 w 869350"/>
                <a:gd name="connsiteY0" fmla="*/ 0 h 448258"/>
                <a:gd name="connsiteX1" fmla="*/ 869350 w 869350"/>
                <a:gd name="connsiteY1" fmla="*/ 0 h 448258"/>
                <a:gd name="connsiteX2" fmla="*/ 869350 w 869350"/>
                <a:gd name="connsiteY2" fmla="*/ 448258 h 448258"/>
                <a:gd name="connsiteX3" fmla="*/ 0 w 869350"/>
                <a:gd name="connsiteY3" fmla="*/ 448258 h 448258"/>
                <a:gd name="connsiteX4" fmla="*/ 0 w 869350"/>
                <a:gd name="connsiteY4" fmla="*/ 0 h 448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9350" h="448258">
                  <a:moveTo>
                    <a:pt x="0" y="0"/>
                  </a:moveTo>
                  <a:lnTo>
                    <a:pt x="869350" y="0"/>
                  </a:lnTo>
                  <a:lnTo>
                    <a:pt x="869350" y="448258"/>
                  </a:lnTo>
                  <a:lnTo>
                    <a:pt x="0" y="448258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  <a:sp3d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b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kumimoji="1" lang="ja-JP" altLang="en-US" sz="2200" kern="1200" dirty="0"/>
                <a:t>　</a:t>
              </a:r>
            </a:p>
          </p:txBody>
        </p:sp>
      </p:grp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3057A32F-E36F-FEE7-2B31-67B3D65CE344}"/>
              </a:ext>
            </a:extLst>
          </p:cNvPr>
          <p:cNvGrpSpPr/>
          <p:nvPr/>
        </p:nvGrpSpPr>
        <p:grpSpPr>
          <a:xfrm>
            <a:off x="5094939" y="413088"/>
            <a:ext cx="6697059" cy="2457013"/>
            <a:chOff x="-2354972" y="3683116"/>
            <a:chExt cx="8727182" cy="2853353"/>
          </a:xfrm>
        </p:grpSpPr>
        <p:pic>
          <p:nvPicPr>
            <p:cNvPr id="5" name="図 4" descr="テキスト&#10;&#10;低い精度で自動的に生成された説明">
              <a:extLst>
                <a:ext uri="{FF2B5EF4-FFF2-40B4-BE49-F238E27FC236}">
                  <a16:creationId xmlns:a16="http://schemas.microsoft.com/office/drawing/2014/main" id="{2C33AE2B-7DE3-CA9C-27D5-45FB4697D1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87470" y="3694018"/>
              <a:ext cx="4484740" cy="2832625"/>
            </a:xfrm>
            <a:prstGeom prst="rect">
              <a:avLst/>
            </a:prstGeom>
          </p:spPr>
        </p:pic>
        <p:pic>
          <p:nvPicPr>
            <p:cNvPr id="8" name="図 7" descr="ダイアグラム&#10;&#10;中程度の精度で自動的に生成された説明">
              <a:extLst>
                <a:ext uri="{FF2B5EF4-FFF2-40B4-BE49-F238E27FC236}">
                  <a16:creationId xmlns:a16="http://schemas.microsoft.com/office/drawing/2014/main" id="{A452EADA-35C7-E7AE-54A4-1B0598F31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354972" y="3683116"/>
              <a:ext cx="3856587" cy="28533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5397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CC3A614-18E6-7D1B-4AD2-7ACE73CC3697}"/>
              </a:ext>
            </a:extLst>
          </p:cNvPr>
          <p:cNvSpPr txBox="1"/>
          <p:nvPr/>
        </p:nvSpPr>
        <p:spPr>
          <a:xfrm>
            <a:off x="174672" y="144858"/>
            <a:ext cx="3067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タイトル「</a:t>
            </a:r>
            <a:r>
              <a:rPr lang="en-US" altLang="ja-JP" sz="2400" dirty="0"/>
              <a:t>Mage</a:t>
            </a:r>
            <a:r>
              <a:rPr lang="ja-JP" altLang="en-US" sz="2400" dirty="0"/>
              <a:t>」</a:t>
            </a:r>
            <a:endParaRPr kumimoji="1" lang="en-US" altLang="ja-JP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9F6E6573-989F-C541-A32D-5D7522AA6504}"/>
              </a:ext>
            </a:extLst>
          </p:cNvPr>
          <p:cNvSpPr txBox="1"/>
          <p:nvPr/>
        </p:nvSpPr>
        <p:spPr>
          <a:xfrm>
            <a:off x="332508" y="1124065"/>
            <a:ext cx="95226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概要</a:t>
            </a:r>
            <a:endParaRPr kumimoji="1" lang="en-US" altLang="ja-JP" dirty="0"/>
          </a:p>
          <a:p>
            <a:endParaRPr lang="en-US" altLang="ja-JP" dirty="0"/>
          </a:p>
          <a:p>
            <a:r>
              <a:rPr kumimoji="1" lang="en-US" altLang="ja-JP" dirty="0"/>
              <a:t>DirectX11</a:t>
            </a:r>
            <a:r>
              <a:rPr kumimoji="1" lang="ja-JP" altLang="en-US" dirty="0"/>
              <a:t>のグラフィックス</a:t>
            </a:r>
            <a:r>
              <a:rPr kumimoji="1" lang="en-US" altLang="ja-JP" dirty="0"/>
              <a:t>API</a:t>
            </a:r>
            <a:r>
              <a:rPr kumimoji="1" lang="ja-JP" altLang="en-US" dirty="0"/>
              <a:t>の部分を学び直し、</a:t>
            </a:r>
            <a:endParaRPr kumimoji="1" lang="en-US" altLang="ja-JP" dirty="0"/>
          </a:p>
          <a:p>
            <a:r>
              <a:rPr kumimoji="1" lang="en-US" altLang="ja-JP" dirty="0"/>
              <a:t>1</a:t>
            </a:r>
            <a:r>
              <a:rPr kumimoji="1" lang="ja-JP" altLang="en-US" dirty="0"/>
              <a:t>から</a:t>
            </a:r>
            <a:r>
              <a:rPr kumimoji="1" lang="en-US" altLang="ja-JP" dirty="0"/>
              <a:t>3D</a:t>
            </a:r>
            <a:r>
              <a:rPr kumimoji="1" lang="ja-JP" altLang="en-US" dirty="0"/>
              <a:t>モデルを描画できるようになるところから</a:t>
            </a:r>
            <a:endParaRPr kumimoji="1" lang="en-US" altLang="ja-JP" dirty="0"/>
          </a:p>
          <a:p>
            <a:r>
              <a:rPr kumimoji="1" lang="ja-JP" altLang="en-US" dirty="0"/>
              <a:t>始めました。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5E8695D-67F9-92A2-F54D-8135120B8974}"/>
              </a:ext>
            </a:extLst>
          </p:cNvPr>
          <p:cNvSpPr txBox="1"/>
          <p:nvPr/>
        </p:nvSpPr>
        <p:spPr>
          <a:xfrm>
            <a:off x="391160" y="3223952"/>
            <a:ext cx="8255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アピールポイント一覧</a:t>
            </a:r>
            <a:endParaRPr kumimoji="1" lang="en-US" altLang="ja-JP" dirty="0"/>
          </a:p>
          <a:p>
            <a:r>
              <a:rPr lang="ja-JP" altLang="en-US" dirty="0"/>
              <a:t>・コンピュートシェーダーを使った</a:t>
            </a:r>
            <a:r>
              <a:rPr lang="en-US" altLang="ja-JP" dirty="0"/>
              <a:t>GPU</a:t>
            </a:r>
            <a:r>
              <a:rPr lang="ja-JP" altLang="en-US" dirty="0"/>
              <a:t>パーティクル</a:t>
            </a:r>
            <a:endParaRPr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/>
              <a:t>std::function</a:t>
            </a:r>
            <a:r>
              <a:rPr kumimoji="1" lang="ja-JP" altLang="en-US" dirty="0"/>
              <a:t>でコールバック処理</a:t>
            </a:r>
            <a:endParaRPr kumimoji="1" lang="en-US" altLang="ja-JP" dirty="0"/>
          </a:p>
          <a:p>
            <a:r>
              <a:rPr lang="ja-JP" altLang="en-US" dirty="0"/>
              <a:t>・ステートパターンを使ったステート管理</a:t>
            </a:r>
            <a:endParaRPr lang="en-US" altLang="ja-JP" dirty="0"/>
          </a:p>
          <a:p>
            <a:r>
              <a:rPr kumimoji="1" lang="ja-JP" altLang="en-US" dirty="0"/>
              <a:t>・フライウェイトパターンを使ったリソースの使い回し</a:t>
            </a:r>
            <a:endParaRPr kumimoji="1"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 err="1"/>
              <a:t>dds</a:t>
            </a:r>
            <a:r>
              <a:rPr lang="ja-JP" altLang="en-US" dirty="0"/>
              <a:t>形式のファイルで負荷軽減</a:t>
            </a:r>
            <a:endParaRPr lang="en-US" altLang="ja-JP" dirty="0"/>
          </a:p>
          <a:p>
            <a:r>
              <a:rPr kumimoji="1" lang="ja-JP" altLang="en-US" dirty="0"/>
              <a:t>・スマートポインタを使った安全なインスタンス管理</a:t>
            </a:r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ImGui</a:t>
            </a:r>
            <a:r>
              <a:rPr kumimoji="1" lang="ja-JP" altLang="en-US" dirty="0"/>
              <a:t>を使ったデバッグ</a:t>
            </a:r>
            <a:r>
              <a:rPr lang="ja-JP" altLang="en-US" dirty="0"/>
              <a:t>機能</a:t>
            </a:r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8" name="図 7" descr="グラフィカル ユーザー インターフェイス, Web サイト&#10;&#10;自動的に生成された説明">
            <a:extLst>
              <a:ext uri="{FF2B5EF4-FFF2-40B4-BE49-F238E27FC236}">
                <a16:creationId xmlns:a16="http://schemas.microsoft.com/office/drawing/2014/main" id="{5044A513-79C1-27BF-0C93-1EA379F00B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394" y="-264160"/>
            <a:ext cx="6043606" cy="346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259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BD50E2-16F9-9BEF-001B-4E3951D0F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384CCF3-F7BC-CE06-E225-EE464197696B}"/>
              </a:ext>
            </a:extLst>
          </p:cNvPr>
          <p:cNvSpPr txBox="1"/>
          <p:nvPr/>
        </p:nvSpPr>
        <p:spPr>
          <a:xfrm>
            <a:off x="174672" y="144858"/>
            <a:ext cx="3067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タイトル「</a:t>
            </a:r>
            <a:r>
              <a:rPr lang="en-US" altLang="ja-JP" sz="2400" dirty="0"/>
              <a:t>Mage</a:t>
            </a:r>
            <a:r>
              <a:rPr lang="ja-JP" altLang="en-US" sz="2400" dirty="0"/>
              <a:t>」</a:t>
            </a:r>
            <a:endParaRPr kumimoji="1" lang="en-US" altLang="ja-JP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9362226-B4AC-FBE7-784E-66056FD47DD8}"/>
              </a:ext>
            </a:extLst>
          </p:cNvPr>
          <p:cNvSpPr txBox="1"/>
          <p:nvPr/>
        </p:nvSpPr>
        <p:spPr>
          <a:xfrm>
            <a:off x="332508" y="748145"/>
            <a:ext cx="95226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884E235-E5A0-92DE-BAE0-C2C6996BE196}"/>
              </a:ext>
            </a:extLst>
          </p:cNvPr>
          <p:cNvSpPr txBox="1"/>
          <p:nvPr/>
        </p:nvSpPr>
        <p:spPr>
          <a:xfrm>
            <a:off x="335280" y="1070032"/>
            <a:ext cx="8255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アピールポイント別紹介</a:t>
            </a:r>
            <a:endParaRPr kumimoji="1" lang="en-US" altLang="ja-JP" dirty="0"/>
          </a:p>
          <a:p>
            <a:r>
              <a:rPr lang="ja-JP" altLang="en-US" dirty="0"/>
              <a:t>・コンピュートシェーダーを使った</a:t>
            </a:r>
            <a:r>
              <a:rPr lang="en-US" altLang="ja-JP" dirty="0"/>
              <a:t>GPU</a:t>
            </a:r>
            <a:r>
              <a:rPr lang="ja-JP" altLang="en-US" dirty="0"/>
              <a:t>パーティクル</a:t>
            </a:r>
            <a:endParaRPr lang="en-US" altLang="ja-JP" dirty="0"/>
          </a:p>
          <a:p>
            <a:r>
              <a:rPr lang="ja-JP" altLang="en-US" dirty="0"/>
              <a:t>雨や雪などの大量のパーティクルの計算を</a:t>
            </a:r>
            <a:r>
              <a:rPr lang="en-US" altLang="ja-JP" dirty="0"/>
              <a:t>GPU</a:t>
            </a:r>
            <a:r>
              <a:rPr lang="ja-JP" altLang="en-US" dirty="0"/>
              <a:t>側で行うことで、処理負荷を抑えることができました。</a:t>
            </a:r>
            <a:endParaRPr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/>
              <a:t>std::function</a:t>
            </a:r>
            <a:r>
              <a:rPr kumimoji="1" lang="ja-JP" altLang="en-US" dirty="0"/>
              <a:t>でコールバック処理</a:t>
            </a:r>
            <a:endParaRPr kumimoji="1" lang="en-US" altLang="ja-JP" dirty="0"/>
          </a:p>
          <a:p>
            <a:r>
              <a:rPr kumimoji="1" lang="ja-JP" altLang="en-US" dirty="0"/>
              <a:t>ロードシーンを挟んだうえで動的なシーン遷移をするために、関数を保存してあとで呼び出すことで実現できました。</a:t>
            </a:r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58221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A00E75-6876-3CCE-FA30-54F2B7510D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207AAED0-9514-8BDC-BEB5-5A258DBB06CD}"/>
              </a:ext>
            </a:extLst>
          </p:cNvPr>
          <p:cNvSpPr txBox="1"/>
          <p:nvPr/>
        </p:nvSpPr>
        <p:spPr>
          <a:xfrm>
            <a:off x="174672" y="144858"/>
            <a:ext cx="3067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タイトル「</a:t>
            </a:r>
            <a:r>
              <a:rPr lang="en-US" altLang="ja-JP" sz="2400" dirty="0"/>
              <a:t>Mage</a:t>
            </a:r>
            <a:r>
              <a:rPr lang="ja-JP" altLang="en-US" sz="2400" dirty="0"/>
              <a:t>」</a:t>
            </a:r>
            <a:endParaRPr kumimoji="1" lang="en-US" altLang="ja-JP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02DB8637-598B-222B-CAC8-5C4688DCFC00}"/>
              </a:ext>
            </a:extLst>
          </p:cNvPr>
          <p:cNvSpPr txBox="1"/>
          <p:nvPr/>
        </p:nvSpPr>
        <p:spPr>
          <a:xfrm>
            <a:off x="332508" y="748145"/>
            <a:ext cx="95226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F325D4C-19DF-625A-6C38-2FC56650DA75}"/>
              </a:ext>
            </a:extLst>
          </p:cNvPr>
          <p:cNvSpPr txBox="1"/>
          <p:nvPr/>
        </p:nvSpPr>
        <p:spPr>
          <a:xfrm>
            <a:off x="335280" y="1070032"/>
            <a:ext cx="8255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アピールポイント別紹介</a:t>
            </a:r>
            <a:endParaRPr kumimoji="1" lang="en-US" altLang="ja-JP" dirty="0"/>
          </a:p>
          <a:p>
            <a:r>
              <a:rPr lang="ja-JP" altLang="en-US" dirty="0"/>
              <a:t>・ステートパターンを使ったステート管理</a:t>
            </a:r>
            <a:endParaRPr lang="en-US" altLang="ja-JP" dirty="0"/>
          </a:p>
          <a:p>
            <a:r>
              <a:rPr lang="ja-JP" altLang="en-US" dirty="0"/>
              <a:t>プレイヤー、エネミー、魔法切り替えのシステムで使用。</a:t>
            </a:r>
            <a:endParaRPr lang="en-US" altLang="ja-JP" dirty="0"/>
          </a:p>
          <a:p>
            <a:r>
              <a:rPr lang="ja-JP" altLang="en-US" dirty="0"/>
              <a:t>クラス内の管理が煩雑になることなく、綺麗に実装することができました。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・フライウェイトパターンを使ったリソースの使い回し</a:t>
            </a:r>
            <a:endParaRPr kumimoji="1" lang="en-US" altLang="ja-JP" dirty="0"/>
          </a:p>
          <a:p>
            <a:r>
              <a:rPr kumimoji="1" lang="ja-JP" altLang="en-US" dirty="0"/>
              <a:t>作成したリソース情報を保存しておくことで、一度の作成処理で効率的に使い回せました。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9CA906F-C02F-9593-7BEB-11D86F486118}"/>
              </a:ext>
            </a:extLst>
          </p:cNvPr>
          <p:cNvSpPr txBox="1"/>
          <p:nvPr/>
        </p:nvSpPr>
        <p:spPr>
          <a:xfrm>
            <a:off x="8247380" y="-369332"/>
            <a:ext cx="3944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使用ファイル名と行を明記すること</a:t>
            </a:r>
          </a:p>
        </p:txBody>
      </p:sp>
    </p:spTree>
    <p:extLst>
      <p:ext uri="{BB962C8B-B14F-4D97-AF65-F5344CB8AC3E}">
        <p14:creationId xmlns:p14="http://schemas.microsoft.com/office/powerpoint/2010/main" val="1077074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5C8D5-7098-95CD-4607-B9032B8F1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833742E-C9EE-52EA-9F16-C4650058A836}"/>
              </a:ext>
            </a:extLst>
          </p:cNvPr>
          <p:cNvSpPr txBox="1"/>
          <p:nvPr/>
        </p:nvSpPr>
        <p:spPr>
          <a:xfrm>
            <a:off x="174672" y="144858"/>
            <a:ext cx="3067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タイトル「</a:t>
            </a:r>
            <a:r>
              <a:rPr lang="en-US" altLang="ja-JP" sz="2400" dirty="0"/>
              <a:t>Mage</a:t>
            </a:r>
            <a:r>
              <a:rPr lang="ja-JP" altLang="en-US" sz="2400" dirty="0"/>
              <a:t>」</a:t>
            </a:r>
            <a:endParaRPr kumimoji="1" lang="en-US" altLang="ja-JP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CFB8985-1CA9-F82F-B1CE-CF9F5EA7AB72}"/>
              </a:ext>
            </a:extLst>
          </p:cNvPr>
          <p:cNvSpPr txBox="1"/>
          <p:nvPr/>
        </p:nvSpPr>
        <p:spPr>
          <a:xfrm>
            <a:off x="332508" y="748145"/>
            <a:ext cx="95226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80297D7-5719-B958-3ED2-39908D89B9D2}"/>
              </a:ext>
            </a:extLst>
          </p:cNvPr>
          <p:cNvSpPr txBox="1"/>
          <p:nvPr/>
        </p:nvSpPr>
        <p:spPr>
          <a:xfrm>
            <a:off x="335280" y="1070032"/>
            <a:ext cx="8255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アピールポイント別紹介</a:t>
            </a:r>
            <a:endParaRPr kumimoji="1" lang="en-US" altLang="ja-JP" dirty="0"/>
          </a:p>
          <a:p>
            <a:r>
              <a:rPr lang="ja-JP" altLang="en-US" dirty="0"/>
              <a:t>・</a:t>
            </a:r>
            <a:r>
              <a:rPr lang="en-US" altLang="ja-JP" dirty="0" err="1"/>
              <a:t>dds</a:t>
            </a:r>
            <a:r>
              <a:rPr lang="ja-JP" altLang="en-US" dirty="0"/>
              <a:t>形式のファイルで負荷軽減</a:t>
            </a:r>
            <a:endParaRPr lang="en-US" altLang="ja-JP" dirty="0"/>
          </a:p>
          <a:p>
            <a:r>
              <a:rPr lang="ja-JP" altLang="en-US" dirty="0"/>
              <a:t>透明度情報が無いテクスチャファイルを</a:t>
            </a:r>
            <a:r>
              <a:rPr lang="en-US" altLang="ja-JP" dirty="0" err="1"/>
              <a:t>dds</a:t>
            </a:r>
            <a:r>
              <a:rPr lang="ja-JP" altLang="en-US" dirty="0"/>
              <a:t>形式で扱うことで、ファイルサイズを抑え、またメモリを圧迫することなく読み込めました。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・スマートポインタを使った安全なインスタンス管理</a:t>
            </a:r>
            <a:endParaRPr kumimoji="1" lang="en-US" altLang="ja-JP" dirty="0"/>
          </a:p>
          <a:p>
            <a:r>
              <a:rPr lang="en-US" altLang="ja-JP" dirty="0"/>
              <a:t>std::</a:t>
            </a:r>
            <a:r>
              <a:rPr lang="en-US" altLang="ja-JP" dirty="0" err="1"/>
              <a:t>shared_ptr</a:t>
            </a:r>
            <a:r>
              <a:rPr lang="ja-JP" altLang="en-US" dirty="0"/>
              <a:t>や</a:t>
            </a:r>
            <a:r>
              <a:rPr lang="en-US" altLang="ja-JP" dirty="0"/>
              <a:t>std::</a:t>
            </a:r>
            <a:r>
              <a:rPr lang="en-US" altLang="ja-JP" dirty="0" err="1"/>
              <a:t>weak_ptr</a:t>
            </a:r>
            <a:r>
              <a:rPr lang="ja-JP" altLang="en-US" dirty="0"/>
              <a:t>、</a:t>
            </a:r>
            <a:r>
              <a:rPr lang="en-US" altLang="ja-JP" dirty="0" err="1"/>
              <a:t>ComPtr</a:t>
            </a:r>
            <a:r>
              <a:rPr lang="ja-JP" altLang="en-US" dirty="0"/>
              <a:t>を使うことでメモリリークを引き起こさず終了できます。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11634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951DEF-39EB-13F4-2CED-89789A7E6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C324EDB-E28B-15F7-0B4E-B8E3B34A852B}"/>
              </a:ext>
            </a:extLst>
          </p:cNvPr>
          <p:cNvSpPr txBox="1"/>
          <p:nvPr/>
        </p:nvSpPr>
        <p:spPr>
          <a:xfrm>
            <a:off x="174672" y="144858"/>
            <a:ext cx="3067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タイトル「</a:t>
            </a:r>
            <a:r>
              <a:rPr lang="en-US" altLang="ja-JP" sz="2400" dirty="0"/>
              <a:t>Mage</a:t>
            </a:r>
            <a:r>
              <a:rPr lang="ja-JP" altLang="en-US" sz="2400" dirty="0"/>
              <a:t>」</a:t>
            </a:r>
            <a:endParaRPr kumimoji="1" lang="en-US" altLang="ja-JP" sz="2400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23ED469-EA0A-A1F0-C58F-5E1FC506D799}"/>
              </a:ext>
            </a:extLst>
          </p:cNvPr>
          <p:cNvSpPr txBox="1"/>
          <p:nvPr/>
        </p:nvSpPr>
        <p:spPr>
          <a:xfrm>
            <a:off x="332508" y="748145"/>
            <a:ext cx="95226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3256516-B73A-A0D5-144E-A7EA631CDFC6}"/>
              </a:ext>
            </a:extLst>
          </p:cNvPr>
          <p:cNvSpPr txBox="1"/>
          <p:nvPr/>
        </p:nvSpPr>
        <p:spPr>
          <a:xfrm>
            <a:off x="243840" y="1070032"/>
            <a:ext cx="8255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アピールポイント別紹介</a:t>
            </a:r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ImGui</a:t>
            </a:r>
            <a:r>
              <a:rPr kumimoji="1" lang="ja-JP" altLang="en-US" dirty="0"/>
              <a:t>を使ったデバッグ機能</a:t>
            </a:r>
            <a:endParaRPr kumimoji="1" lang="en-US" altLang="ja-JP" dirty="0"/>
          </a:p>
          <a:p>
            <a:r>
              <a:rPr kumimoji="1" lang="ja-JP" altLang="en-US" dirty="0"/>
              <a:t>オブジェクト状態やステートマシンの可視化、プログレスバーなどを追加し、開発をスムーズに行えました。</a:t>
            </a:r>
          </a:p>
        </p:txBody>
      </p:sp>
    </p:spTree>
    <p:extLst>
      <p:ext uri="{BB962C8B-B14F-4D97-AF65-F5344CB8AC3E}">
        <p14:creationId xmlns:p14="http://schemas.microsoft.com/office/powerpoint/2010/main" val="1370188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537</Words>
  <Application>Microsoft Office PowerPoint</Application>
  <PresentationFormat>ワイド画面</PresentationFormat>
  <Paragraphs>70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拓巳 野村</dc:creator>
  <cp:lastModifiedBy>拓巳 野村</cp:lastModifiedBy>
  <cp:revision>22</cp:revision>
  <dcterms:created xsi:type="dcterms:W3CDTF">2024-02-12T11:10:39Z</dcterms:created>
  <dcterms:modified xsi:type="dcterms:W3CDTF">2024-02-16T07:07:09Z</dcterms:modified>
</cp:coreProperties>
</file>

<file path=docProps/thumbnail.jpeg>
</file>